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5"/>
  </p:notesMasterIdLst>
  <p:handoutMasterIdLst>
    <p:handoutMasterId r:id="rId16"/>
  </p:handoutMasterIdLst>
  <p:sldIdLst>
    <p:sldId id="325" r:id="rId5"/>
    <p:sldId id="326" r:id="rId6"/>
    <p:sldId id="327" r:id="rId7"/>
    <p:sldId id="329" r:id="rId8"/>
    <p:sldId id="330" r:id="rId9"/>
    <p:sldId id="331" r:id="rId10"/>
    <p:sldId id="333" r:id="rId11"/>
    <p:sldId id="334" r:id="rId12"/>
    <p:sldId id="336" r:id="rId13"/>
    <p:sldId id="3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9" autoAdjust="0"/>
    <p:restoredTop sz="95238" autoAdjust="0"/>
  </p:normalViewPr>
  <p:slideViewPr>
    <p:cSldViewPr snapToGrid="0">
      <p:cViewPr varScale="1">
        <p:scale>
          <a:sx n="122" d="100"/>
          <a:sy n="122" d="100"/>
        </p:scale>
        <p:origin x="7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57-3E48-A29D-44B6CCAC611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57-3E48-A29D-44B6CCAC611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157-3E48-A29D-44B6CCAC6111}"/>
            </c:ext>
          </c:extLst>
        </c:ser>
        <c:dLbls>
          <c:showLegendKey val="0"/>
          <c:showVal val="0"/>
          <c:showCatName val="0"/>
          <c:showSerName val="0"/>
          <c:showPercent val="0"/>
          <c:showBubbleSize val="0"/>
        </c:dLbls>
        <c:gapWidth val="219"/>
        <c:overlap val="-27"/>
        <c:axId val="519993120"/>
        <c:axId val="519995392"/>
      </c:barChart>
      <c:catAx>
        <c:axId val="5199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995392"/>
        <c:crosses val="autoZero"/>
        <c:auto val="1"/>
        <c:lblAlgn val="ctr"/>
        <c:lblOffset val="100"/>
        <c:noMultiLvlLbl val="0"/>
      </c:catAx>
      <c:valAx>
        <c:axId val="51999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99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latin typeface="+mn-lt"/>
            </a:rPr>
            <a:t>Q3</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dgm:spPr/>
      <dgm:t>
        <a:bodyPr/>
        <a:lstStyle/>
        <a:p>
          <a:pPr algn="ctr"/>
          <a:r>
            <a:rPr lang="en-US"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dirty="0">
              <a:latin typeface="+mn-lt"/>
            </a:rPr>
            <a:t>Q4</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dgm:spPr/>
      <dgm:t>
        <a:bodyPr/>
        <a:lstStyle/>
        <a:p>
          <a:pPr algn="ctr"/>
          <a:r>
            <a:rPr lang="en-US"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dirty="0">
              <a:latin typeface="+mn-lt"/>
            </a:rPr>
            <a:t>Q1</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dgm:spPr/>
      <dgm:t>
        <a:bodyPr/>
        <a:lstStyle/>
        <a:p>
          <a:pPr algn="ctr"/>
          <a:r>
            <a:rPr lang="en-US" dirty="0">
              <a:latin typeface="+mn-lt"/>
            </a:rPr>
            <a:t> USER 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dirty="0"/>
            <a:t>Q2</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dgm:spPr/>
      <dgm:t>
        <a:bodyPr/>
        <a:lstStyle/>
        <a:p>
          <a:pPr algn="ctr"/>
          <a:r>
            <a:rPr lang="en-US" dirty="0"/>
            <a:t>PRODUCT 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Y="75132"/>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62093"/>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Y="177156"/>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0909" custScaleY="100000" custLinFactNeighborY="70643"/>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D3D81948-D963-4D1E-AE16-9705EAF510FC}" srcId="{A66480AC-C0DE-4E5E-9ECD-9AE37E3FCB79}" destId="{A8C03FBB-4A75-4460-AEA6-DEAEB9C61496}" srcOrd="0" destOrd="0" parTransId="{4E972F7F-4B1B-47AA-A25B-1FFC561F1C76}" sibTransId="{67361508-930A-4A23-8CFC-BB56DA645C3C}"/>
    <dgm:cxn modelId="{4A69F85D-5C15-48FD-893A-B3050E1BADEB}" srcId="{A66480AC-C0DE-4E5E-9ECD-9AE37E3FCB79}" destId="{3CC73758-10C1-47F8-AFA7-1A986D4DDD60}" srcOrd="2" destOrd="0" parTransId="{FF6AE4B6-4A2F-49EE-9316-9AF55E77838B}" sibTransId="{D8170BBA-6035-4773-8431-FEDD687647FF}"/>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4837"/>
          <a:ext cx="6383338"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44577" y="1998644"/>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mn-lt"/>
            </a:rPr>
            <a:t>Q3</a:t>
          </a:r>
        </a:p>
      </dsp:txBody>
      <dsp:txXfrm>
        <a:off x="144577" y="1998644"/>
        <a:ext cx="2046901" cy="423713"/>
      </dsp:txXfrm>
    </dsp:sp>
    <dsp:sp modelId="{BA29120C-7C6B-4F62-9079-4AD528BC0744}">
      <dsp:nvSpPr>
        <dsp:cNvPr id="0" name=""/>
        <dsp:cNvSpPr/>
      </dsp:nvSpPr>
      <dsp:spPr>
        <a:xfrm>
          <a:off x="5016" y="756721"/>
          <a:ext cx="2326023" cy="360884"/>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MARKET RESEARCH</a:t>
          </a:r>
        </a:p>
      </dsp:txBody>
      <dsp:txXfrm>
        <a:off x="22633" y="774338"/>
        <a:ext cx="2290789" cy="325650"/>
      </dsp:txXfrm>
    </dsp:sp>
    <dsp:sp modelId="{A95DB80B-444A-4D69-B205-3A801BB8524A}">
      <dsp:nvSpPr>
        <dsp:cNvPr id="0" name=""/>
        <dsp:cNvSpPr/>
      </dsp:nvSpPr>
      <dsp:spPr>
        <a:xfrm>
          <a:off x="1168028" y="1147468"/>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493671" y="1312386"/>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latin typeface="+mn-lt"/>
            </a:rPr>
            <a:t>Q4</a:t>
          </a:r>
        </a:p>
      </dsp:txBody>
      <dsp:txXfrm>
        <a:off x="1493671" y="1312386"/>
        <a:ext cx="2046901" cy="423713"/>
      </dsp:txXfrm>
    </dsp:sp>
    <dsp:sp modelId="{FA19A0AA-8B0B-4AA8-A80D-08CFFDD3F112}">
      <dsp:nvSpPr>
        <dsp:cNvPr id="0" name=""/>
        <dsp:cNvSpPr/>
      </dsp:nvSpPr>
      <dsp:spPr>
        <a:xfrm>
          <a:off x="1139905" y="1831783"/>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628122" y="2587275"/>
          <a:ext cx="897684" cy="65929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PRODUCT DEVELOPMENT</a:t>
          </a:r>
        </a:p>
      </dsp:txBody>
      <dsp:txXfrm>
        <a:off x="1660306" y="2619459"/>
        <a:ext cx="833316" cy="594930"/>
      </dsp:txXfrm>
    </dsp:sp>
    <dsp:sp modelId="{DBD74D6B-057A-432C-9067-BF618C19EB2A}">
      <dsp:nvSpPr>
        <dsp:cNvPr id="0" name=""/>
        <dsp:cNvSpPr/>
      </dsp:nvSpPr>
      <dsp:spPr>
        <a:xfrm>
          <a:off x="2517122"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842765" y="2075111"/>
          <a:ext cx="2046901" cy="40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mn-lt"/>
            </a:rPr>
            <a:t>Q1</a:t>
          </a:r>
        </a:p>
      </dsp:txBody>
      <dsp:txXfrm>
        <a:off x="2842765" y="2075111"/>
        <a:ext cx="2046901" cy="403940"/>
      </dsp:txXfrm>
    </dsp:sp>
    <dsp:sp modelId="{0F979253-FD39-4920-BFCA-78C564B167EA}">
      <dsp:nvSpPr>
        <dsp:cNvPr id="0" name=""/>
        <dsp:cNvSpPr/>
      </dsp:nvSpPr>
      <dsp:spPr>
        <a:xfrm>
          <a:off x="2488999"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703203" y="264728"/>
          <a:ext cx="2326023" cy="107973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 USER TESTING</a:t>
          </a:r>
        </a:p>
      </dsp:txBody>
      <dsp:txXfrm>
        <a:off x="2755912" y="317437"/>
        <a:ext cx="2220605" cy="974321"/>
      </dsp:txXfrm>
    </dsp:sp>
    <dsp:sp modelId="{DCAE8A46-752C-4E82-84CE-E790E1F2918E}">
      <dsp:nvSpPr>
        <dsp:cNvPr id="0" name=""/>
        <dsp:cNvSpPr/>
      </dsp:nvSpPr>
      <dsp:spPr>
        <a:xfrm>
          <a:off x="3866215" y="1226904"/>
          <a:ext cx="0" cy="67919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191859" y="1312386"/>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Q2</a:t>
          </a:r>
        </a:p>
      </dsp:txBody>
      <dsp:txXfrm>
        <a:off x="4191859" y="1312386"/>
        <a:ext cx="2046901" cy="423713"/>
      </dsp:txXfrm>
    </dsp:sp>
    <dsp:sp modelId="{B6459BF8-D2C3-4018-9C28-98667DC203F4}">
      <dsp:nvSpPr>
        <dsp:cNvPr id="0" name=""/>
        <dsp:cNvSpPr/>
      </dsp:nvSpPr>
      <dsp:spPr>
        <a:xfrm>
          <a:off x="3838093" y="1910047"/>
          <a:ext cx="56245" cy="5362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148509" y="3038910"/>
          <a:ext cx="1924209"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t>PRODUCT LAUNCH</a:t>
          </a:r>
        </a:p>
      </dsp:txBody>
      <dsp:txXfrm>
        <a:off x="4179718" y="3070119"/>
        <a:ext cx="1861791" cy="576901"/>
      </dsp:txXfrm>
    </dsp:sp>
    <dsp:sp modelId="{086FB9B1-82B2-4197-8B33-6E7FF94F8D2E}">
      <dsp:nvSpPr>
        <dsp:cNvPr id="0" name=""/>
        <dsp:cNvSpPr/>
      </dsp:nvSpPr>
      <dsp:spPr>
        <a:xfrm>
          <a:off x="5215309"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187187"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10/5/24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10/5/24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7797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047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4185421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2190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55356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619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345133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06378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3067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0" name="Graphic 9">
            <a:extLst>
              <a:ext uri="{FF2B5EF4-FFF2-40B4-BE49-F238E27FC236}">
                <a16:creationId xmlns:a16="http://schemas.microsoft.com/office/drawing/2014/main"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36454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dirty="0"/>
              <a:t>Click to edit Master title style</a:t>
            </a:r>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715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415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3596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9680-7C22-BFF1-165D-52AB411C0F66}"/>
              </a:ext>
            </a:extLst>
          </p:cNvPr>
          <p:cNvSpPr>
            <a:spLocks noGrp="1"/>
          </p:cNvSpPr>
          <p:nvPr>
            <p:ph type="title"/>
          </p:nvPr>
        </p:nvSpPr>
        <p:spPr>
          <a:xfrm>
            <a:off x="768096" y="667512"/>
            <a:ext cx="5916168" cy="4873752"/>
          </a:xfrm>
        </p:spPr>
        <p:txBody>
          <a:bodyPr/>
          <a:lstStyle/>
          <a:p>
            <a:r>
              <a:rPr lang="en-US" dirty="0"/>
              <a:t>Coastal      </a:t>
            </a:r>
            <a:r>
              <a:rPr lang="en-US" dirty="0" err="1"/>
              <a:t>Marketin</a:t>
            </a:r>
            <a:r>
              <a:rPr lang="en-US" dirty="0"/>
              <a:t> presentation</a:t>
            </a:r>
          </a:p>
        </p:txBody>
      </p:sp>
      <p:sp>
        <p:nvSpPr>
          <p:cNvPr id="3" name="Text Placeholder 2">
            <a:extLst>
              <a:ext uri="{FF2B5EF4-FFF2-40B4-BE49-F238E27FC236}">
                <a16:creationId xmlns:a16="http://schemas.microsoft.com/office/drawing/2014/main" id="{302F459B-002E-E89C-3A0E-589730DD7197}"/>
              </a:ext>
            </a:extLst>
          </p:cNvPr>
          <p:cNvSpPr>
            <a:spLocks noGrp="1"/>
          </p:cNvSpPr>
          <p:nvPr>
            <p:ph type="body" sz="quarter" idx="10"/>
          </p:nvPr>
        </p:nvSpPr>
        <p:spPr>
          <a:xfrm>
            <a:off x="768096" y="5568696"/>
            <a:ext cx="1707475" cy="1051570"/>
          </a:xfrm>
        </p:spPr>
        <p:txBody>
          <a:bodyPr wrap="square">
            <a:normAutofit/>
          </a:bodyPr>
          <a:lstStyle/>
          <a:p>
            <a:r>
              <a:rPr lang="en-US" dirty="0"/>
              <a:t>John Smit   h</a:t>
            </a:r>
          </a:p>
          <a:p>
            <a:endParaRPr lang="en-US" dirty="0"/>
          </a:p>
        </p:txBody>
      </p:sp>
      <p:pic>
        <p:nvPicPr>
          <p:cNvPr id="5" name="Picture Placeholder 4" descr="People at the beach">
            <a:extLst>
              <a:ext uri="{FF2B5EF4-FFF2-40B4-BE49-F238E27FC236}">
                <a16:creationId xmlns:a16="http://schemas.microsoft.com/office/drawing/2014/main" id="{0672830B-5F52-9AD6-1CF1-D12BDF673ACE}"/>
              </a:ext>
            </a:extLst>
          </p:cNvPr>
          <p:cNvPicPr>
            <a:picLocks noGrp="1" noChangeAspect="1"/>
          </p:cNvPicPr>
          <p:nvPr>
            <p:ph type="pic" sz="quarter" idx="11"/>
          </p:nvPr>
        </p:nvPicPr>
        <p:blipFill>
          <a:blip r:embed="rId2"/>
          <a:srcRect t="62" b="62"/>
          <a:stretch/>
        </p:blipFill>
        <p:spPr>
          <a:xfrm>
            <a:off x="7754112" y="947737"/>
            <a:ext cx="4048124" cy="4962525"/>
          </a:xfrm>
        </p:spPr>
      </p:pic>
    </p:spTree>
    <p:extLst>
      <p:ext uri="{BB962C8B-B14F-4D97-AF65-F5344CB8AC3E}">
        <p14:creationId xmlns:p14="http://schemas.microsoft.com/office/powerpoint/2010/main" val="326276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CCF9-507A-9B33-F360-5F3A97BF4E61}"/>
              </a:ext>
            </a:extLst>
          </p:cNvPr>
          <p:cNvSpPr>
            <a:spLocks noGrp="1"/>
          </p:cNvSpPr>
          <p:nvPr>
            <p:ph type="title"/>
          </p:nvPr>
        </p:nvSpPr>
        <p:spPr>
          <a:xfrm>
            <a:off x="768096" y="667512"/>
            <a:ext cx="5916168" cy="3666744"/>
          </a:xfrm>
        </p:spPr>
        <p:txBody>
          <a:bodyPr/>
          <a:lstStyle/>
          <a:p>
            <a:r>
              <a:rPr lang="en-US" dirty="0"/>
              <a:t>THANK </a:t>
            </a:r>
            <a:br>
              <a:rPr lang="en-US" dirty="0"/>
            </a:br>
            <a:r>
              <a:rPr lang="en-US" dirty="0"/>
              <a:t>U</a:t>
            </a:r>
          </a:p>
        </p:txBody>
      </p:sp>
      <p:sp>
        <p:nvSpPr>
          <p:cNvPr id="3" name="Text Placeholder 2">
            <a:extLst>
              <a:ext uri="{FF2B5EF4-FFF2-40B4-BE49-F238E27FC236}">
                <a16:creationId xmlns:a16="http://schemas.microsoft.com/office/drawing/2014/main" id="{FA394F8A-4651-0476-8C8A-075A356960DE}"/>
              </a:ext>
            </a:extLst>
          </p:cNvPr>
          <p:cNvSpPr>
            <a:spLocks noGrp="1"/>
          </p:cNvSpPr>
          <p:nvPr>
            <p:ph type="body" sz="quarter" idx="10"/>
          </p:nvPr>
        </p:nvSpPr>
        <p:spPr>
          <a:xfrm>
            <a:off x="768096" y="4636008"/>
            <a:ext cx="5276088" cy="1554480"/>
          </a:xfrm>
        </p:spPr>
        <p:txBody>
          <a:bodyPr/>
          <a:lstStyle/>
          <a:p>
            <a:r>
              <a:rPr lang="en-US" dirty="0"/>
              <a:t>John Smith</a:t>
            </a:r>
          </a:p>
          <a:p>
            <a:r>
              <a:rPr lang="en-US" dirty="0" err="1"/>
              <a:t>John.S@contoso.com</a:t>
            </a:r>
            <a:endParaRPr lang="en-US" dirty="0"/>
          </a:p>
          <a:p>
            <a:r>
              <a:rPr lang="en-US" dirty="0"/>
              <a:t>www.contoso.com​</a:t>
            </a:r>
          </a:p>
          <a:p>
            <a:endParaRPr lang="en-US" dirty="0"/>
          </a:p>
          <a:p>
            <a:endParaRPr lang="en-US" dirty="0"/>
          </a:p>
        </p:txBody>
      </p:sp>
      <p:pic>
        <p:nvPicPr>
          <p:cNvPr id="5" name="Picture Placeholder 4" descr="Aerial view of the beach">
            <a:extLst>
              <a:ext uri="{FF2B5EF4-FFF2-40B4-BE49-F238E27FC236}">
                <a16:creationId xmlns:a16="http://schemas.microsoft.com/office/drawing/2014/main" id="{69435B0A-4EE0-1346-7375-E8C7E1ED6C91}"/>
              </a:ext>
            </a:extLst>
          </p:cNvPr>
          <p:cNvPicPr>
            <a:picLocks noGrp="1" noChangeAspect="1"/>
          </p:cNvPicPr>
          <p:nvPr>
            <p:ph type="pic" sz="quarter" idx="11"/>
          </p:nvPr>
        </p:nvPicPr>
        <p:blipFill>
          <a:blip r:embed="rId2"/>
          <a:srcRect t="69" b="69"/>
          <a:stretch/>
        </p:blipFill>
        <p:spPr>
          <a:xfrm>
            <a:off x="7754112" y="947737"/>
            <a:ext cx="4023360" cy="4962525"/>
          </a:xfrm>
        </p:spPr>
      </p:pic>
    </p:spTree>
    <p:extLst>
      <p:ext uri="{BB962C8B-B14F-4D97-AF65-F5344CB8AC3E}">
        <p14:creationId xmlns:p14="http://schemas.microsoft.com/office/powerpoint/2010/main" val="416565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F76D-A0D2-8179-168C-8025D377329E}"/>
              </a:ext>
            </a:extLst>
          </p:cNvPr>
          <p:cNvSpPr>
            <a:spLocks noGrp="1"/>
          </p:cNvSpPr>
          <p:nvPr>
            <p:ph type="title"/>
          </p:nvPr>
        </p:nvSpPr>
        <p:spPr>
          <a:xfrm>
            <a:off x="768096" y="667512"/>
            <a:ext cx="3291840" cy="5513832"/>
          </a:xfrm>
        </p:spPr>
        <p:txBody>
          <a:bodyPr/>
          <a:lstStyle/>
          <a:p>
            <a:r>
              <a:rPr lang="en-US" dirty="0"/>
              <a:t>Agenda</a:t>
            </a:r>
          </a:p>
        </p:txBody>
      </p:sp>
      <p:sp>
        <p:nvSpPr>
          <p:cNvPr id="3" name="Content Placeholder 2">
            <a:extLst>
              <a:ext uri="{FF2B5EF4-FFF2-40B4-BE49-F238E27FC236}">
                <a16:creationId xmlns:a16="http://schemas.microsoft.com/office/drawing/2014/main" id="{B16F5ACA-5B20-DED2-F6EA-E50B5B17F3AE}"/>
              </a:ext>
            </a:extLst>
          </p:cNvPr>
          <p:cNvSpPr>
            <a:spLocks noGrp="1"/>
          </p:cNvSpPr>
          <p:nvPr>
            <p:ph idx="1"/>
          </p:nvPr>
        </p:nvSpPr>
        <p:spPr>
          <a:xfrm>
            <a:off x="5239512" y="667512"/>
            <a:ext cx="4105656" cy="5568696"/>
          </a:xfrm>
        </p:spPr>
        <p:txBody>
          <a:bodyPr/>
          <a:lstStyle/>
          <a:p>
            <a:r>
              <a:rPr lang="en-US" dirty="0"/>
              <a:t>Growth strategy</a:t>
            </a:r>
          </a:p>
          <a:p>
            <a:r>
              <a:rPr lang="en-US" dirty="0">
                <a:solidFill>
                  <a:schemeClr val="tx1"/>
                </a:solidFill>
              </a:rPr>
              <a:t>Market analysis</a:t>
            </a:r>
          </a:p>
          <a:p>
            <a:r>
              <a:rPr lang="en-US" dirty="0"/>
              <a:t>Financial overview</a:t>
            </a:r>
          </a:p>
          <a:p>
            <a:r>
              <a:rPr lang="en-US" dirty="0">
                <a:solidFill>
                  <a:schemeClr val="accent4">
                    <a:lumMod val="60000"/>
                    <a:lumOff val="40000"/>
                  </a:schemeClr>
                </a:solidFill>
              </a:rPr>
              <a:t>Innovative solutions</a:t>
            </a:r>
          </a:p>
          <a:p>
            <a:r>
              <a:rPr lang="en-US" dirty="0">
                <a:solidFill>
                  <a:schemeClr val="tx1"/>
                </a:solidFill>
              </a:rPr>
              <a:t>Future initiatives</a:t>
            </a:r>
          </a:p>
        </p:txBody>
      </p:sp>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85220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81E6-1867-27A1-6531-F327A72D5C84}"/>
              </a:ext>
            </a:extLst>
          </p:cNvPr>
          <p:cNvSpPr>
            <a:spLocks noGrp="1"/>
          </p:cNvSpPr>
          <p:nvPr>
            <p:ph type="title"/>
          </p:nvPr>
        </p:nvSpPr>
        <p:spPr>
          <a:xfrm>
            <a:off x="6099048" y="658368"/>
            <a:ext cx="5486400" cy="3621024"/>
          </a:xfrm>
        </p:spPr>
        <p:txBody>
          <a:bodyPr/>
          <a:lstStyle/>
          <a:p>
            <a:pPr algn="just"/>
            <a:r>
              <a:rPr lang="en-US" dirty="0"/>
              <a:t>STRATEGIES FOR GROWTH</a:t>
            </a:r>
          </a:p>
        </p:txBody>
      </p:sp>
      <p:pic>
        <p:nvPicPr>
          <p:cNvPr id="5" name="Picture Placeholder 4" descr="Umbrellas at the beach">
            <a:extLst>
              <a:ext uri="{FF2B5EF4-FFF2-40B4-BE49-F238E27FC236}">
                <a16:creationId xmlns:a16="http://schemas.microsoft.com/office/drawing/2014/main" id="{C9711FA8-82E0-BC2D-81D0-FE7DE3A5C723}"/>
              </a:ext>
            </a:extLst>
          </p:cNvPr>
          <p:cNvPicPr>
            <a:picLocks noGrp="1" noChangeAspect="1"/>
          </p:cNvPicPr>
          <p:nvPr>
            <p:ph type="pic" sz="quarter" idx="11"/>
          </p:nvPr>
        </p:nvPicPr>
        <p:blipFill>
          <a:blip r:embed="rId2"/>
          <a:srcRect l="40" r="40"/>
          <a:stretch/>
        </p:blipFill>
        <p:spPr>
          <a:xfrm>
            <a:off x="630936" y="576072"/>
            <a:ext cx="4023360" cy="5495544"/>
          </a:xfrm>
        </p:spPr>
      </p:pic>
      <p:sp>
        <p:nvSpPr>
          <p:cNvPr id="3" name="Text Placeholder 2">
            <a:extLst>
              <a:ext uri="{FF2B5EF4-FFF2-40B4-BE49-F238E27FC236}">
                <a16:creationId xmlns:a16="http://schemas.microsoft.com/office/drawing/2014/main" id="{5C27B755-8483-1C3D-23B2-7AFF295A449E}"/>
              </a:ext>
            </a:extLst>
          </p:cNvPr>
          <p:cNvSpPr>
            <a:spLocks noGrp="1"/>
          </p:cNvSpPr>
          <p:nvPr>
            <p:ph type="body" sz="quarter" idx="10"/>
          </p:nvPr>
        </p:nvSpPr>
        <p:spPr>
          <a:xfrm>
            <a:off x="6099048" y="4553712"/>
            <a:ext cx="5486400" cy="1005840"/>
          </a:xfrm>
        </p:spPr>
        <p:txBody>
          <a:bodyPr/>
          <a:lstStyle/>
          <a:p>
            <a:r>
              <a:rPr lang="en-US" dirty="0"/>
              <a:t>Navigating the future</a:t>
            </a:r>
          </a:p>
          <a:p>
            <a:endParaRPr lang="en-US" dirty="0"/>
          </a:p>
        </p:txBody>
      </p:sp>
    </p:spTree>
    <p:extLst>
      <p:ext uri="{BB962C8B-B14F-4D97-AF65-F5344CB8AC3E}">
        <p14:creationId xmlns:p14="http://schemas.microsoft.com/office/powerpoint/2010/main" val="234890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5C0C-AC08-411A-5743-AAEE17931EFD}"/>
              </a:ext>
            </a:extLst>
          </p:cNvPr>
          <p:cNvSpPr>
            <a:spLocks noGrp="1"/>
          </p:cNvSpPr>
          <p:nvPr>
            <p:ph type="title"/>
          </p:nvPr>
        </p:nvSpPr>
        <p:spPr>
          <a:xfrm>
            <a:off x="768096" y="685800"/>
            <a:ext cx="5486400" cy="3383280"/>
          </a:xfrm>
        </p:spPr>
        <p:txBody>
          <a:bodyPr/>
          <a:lstStyle/>
          <a:p>
            <a:r>
              <a:rPr lang="en-US" dirty="0"/>
              <a:t>MARKET</a:t>
            </a:r>
            <a:br>
              <a:rPr lang="en-US" dirty="0"/>
            </a:br>
            <a:r>
              <a:rPr lang="en-US" dirty="0"/>
              <a:t>EXPANSION</a:t>
            </a:r>
          </a:p>
        </p:txBody>
      </p:sp>
      <p:sp>
        <p:nvSpPr>
          <p:cNvPr id="3" name="Text Placeholder 2">
            <a:extLst>
              <a:ext uri="{FF2B5EF4-FFF2-40B4-BE49-F238E27FC236}">
                <a16:creationId xmlns:a16="http://schemas.microsoft.com/office/drawing/2014/main" id="{B37360DF-3FD1-505F-FB7F-3AD167868E9D}"/>
              </a:ext>
            </a:extLst>
          </p:cNvPr>
          <p:cNvSpPr>
            <a:spLocks noGrp="1"/>
          </p:cNvSpPr>
          <p:nvPr>
            <p:ph type="body" sz="quarter" idx="10"/>
          </p:nvPr>
        </p:nvSpPr>
        <p:spPr>
          <a:xfrm>
            <a:off x="768096" y="4343400"/>
            <a:ext cx="5486400" cy="1005840"/>
          </a:xfrm>
        </p:spPr>
        <p:txBody>
          <a:bodyPr/>
          <a:lstStyle/>
          <a:p>
            <a:r>
              <a:rPr lang="en-US" dirty="0"/>
              <a:t>Unlocking new horizons</a:t>
            </a:r>
          </a:p>
          <a:p>
            <a:endParaRPr lang="en-US" dirty="0"/>
          </a:p>
        </p:txBody>
      </p:sp>
      <p:pic>
        <p:nvPicPr>
          <p:cNvPr id="8" name="Picture Placeholder 7" descr="Person with large hat on a wooden chair on the beach">
            <a:extLst>
              <a:ext uri="{FF2B5EF4-FFF2-40B4-BE49-F238E27FC236}">
                <a16:creationId xmlns:a16="http://schemas.microsoft.com/office/drawing/2014/main" id="{1A2C36C1-B28E-D335-858C-C9746B6F79C6}"/>
              </a:ext>
            </a:extLst>
          </p:cNvPr>
          <p:cNvPicPr>
            <a:picLocks noGrp="1" noChangeAspect="1"/>
          </p:cNvPicPr>
          <p:nvPr>
            <p:ph type="pic" sz="quarter" idx="11"/>
          </p:nvPr>
        </p:nvPicPr>
        <p:blipFill>
          <a:blip r:embed="rId2"/>
          <a:srcRect t="16" b="16"/>
          <a:stretch/>
        </p:blipFill>
        <p:spPr>
          <a:xfrm>
            <a:off x="6684264" y="576072"/>
            <a:ext cx="4023360" cy="5495544"/>
          </a:xfrm>
        </p:spPr>
      </p:pic>
    </p:spTree>
    <p:extLst>
      <p:ext uri="{BB962C8B-B14F-4D97-AF65-F5344CB8AC3E}">
        <p14:creationId xmlns:p14="http://schemas.microsoft.com/office/powerpoint/2010/main" val="22076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5FB9-8092-6AC4-0B88-415B5224C3DC}"/>
              </a:ext>
            </a:extLst>
          </p:cNvPr>
          <p:cNvSpPr>
            <a:spLocks noGrp="1"/>
          </p:cNvSpPr>
          <p:nvPr>
            <p:ph type="title"/>
          </p:nvPr>
        </p:nvSpPr>
        <p:spPr/>
        <p:txBody>
          <a:bodyPr/>
          <a:lstStyle/>
          <a:p>
            <a:r>
              <a:rPr lang="en-US" dirty="0">
                <a:solidFill>
                  <a:schemeClr val="accent4">
                    <a:lumMod val="75000"/>
                  </a:schemeClr>
                </a:solidFill>
              </a:rPr>
              <a:t>Dynamic delivery</a:t>
            </a:r>
            <a:endParaRPr lang="en-US" dirty="0"/>
          </a:p>
        </p:txBody>
      </p:sp>
      <p:sp>
        <p:nvSpPr>
          <p:cNvPr id="3" name="Content Placeholder 2">
            <a:extLst>
              <a:ext uri="{FF2B5EF4-FFF2-40B4-BE49-F238E27FC236}">
                <a16:creationId xmlns:a16="http://schemas.microsoft.com/office/drawing/2014/main" id="{5EDF0A71-CCBA-435C-46F6-1381739D2F56}"/>
              </a:ext>
            </a:extLst>
          </p:cNvPr>
          <p:cNvSpPr>
            <a:spLocks noGrp="1"/>
          </p:cNvSpPr>
          <p:nvPr>
            <p:ph idx="1"/>
          </p:nvPr>
        </p:nvSpPr>
        <p:spPr/>
        <p:txBody>
          <a:bodyPr/>
          <a:lstStyle/>
          <a:p>
            <a:pPr>
              <a:spcAft>
                <a:spcPts val="1800"/>
              </a:spcAft>
              <a:buClr>
                <a:schemeClr val="accent3">
                  <a:lumMod val="75000"/>
                </a:schemeClr>
              </a:buClr>
            </a:pPr>
            <a:r>
              <a:rPr lang="en-US" sz="1800" dirty="0">
                <a:solidFill>
                  <a:schemeClr val="accent4">
                    <a:lumMod val="50000"/>
                  </a:schemeClr>
                </a:solidFill>
              </a:rPr>
              <a:t>Currently gearing up for a ground-breaking launch </a:t>
            </a:r>
          </a:p>
          <a:p>
            <a:pPr>
              <a:spcAft>
                <a:spcPts val="1800"/>
              </a:spcAft>
              <a:buClr>
                <a:schemeClr val="accent3">
                  <a:lumMod val="75000"/>
                </a:schemeClr>
              </a:buClr>
            </a:pPr>
            <a:r>
              <a:rPr lang="en-US" sz="1800" dirty="0">
                <a:solidFill>
                  <a:schemeClr val="accent4">
                    <a:lumMod val="50000"/>
                  </a:schemeClr>
                </a:solidFill>
              </a:rPr>
              <a:t>Our new offerings will captivate the market</a:t>
            </a:r>
          </a:p>
          <a:p>
            <a:pPr>
              <a:spcAft>
                <a:spcPts val="1800"/>
              </a:spcAft>
              <a:buClr>
                <a:schemeClr val="accent3">
                  <a:lumMod val="75000"/>
                </a:schemeClr>
              </a:buClr>
            </a:pPr>
            <a:endParaRPr lang="en-US" sz="1800" dirty="0">
              <a:solidFill>
                <a:schemeClr val="accent4">
                  <a:lumMod val="50000"/>
                </a:schemeClr>
              </a:solidFill>
            </a:endParaRPr>
          </a:p>
          <a:p>
            <a:pPr>
              <a:spcAft>
                <a:spcPts val="1800"/>
              </a:spcAft>
              <a:buClr>
                <a:schemeClr val="accent3">
                  <a:lumMod val="75000"/>
                </a:schemeClr>
              </a:buClr>
            </a:pPr>
            <a:endParaRPr lang="en-US" dirty="0">
              <a:solidFill>
                <a:schemeClr val="accent4">
                  <a:lumMod val="50000"/>
                </a:schemeClr>
              </a:solidFill>
            </a:endParaRPr>
          </a:p>
          <a:p>
            <a:pPr>
              <a:spcAft>
                <a:spcPts val="1800"/>
              </a:spcAft>
              <a:buClr>
                <a:schemeClr val="accent3">
                  <a:lumMod val="75000"/>
                </a:schemeClr>
              </a:buClr>
            </a:pPr>
            <a:r>
              <a:rPr lang="en-US" sz="1800" dirty="0">
                <a:solidFill>
                  <a:schemeClr val="accent4">
                    <a:lumMod val="50000"/>
                  </a:schemeClr>
                </a:solidFill>
              </a:rPr>
              <a:t>Our marketing campaign will generate anticipation</a:t>
            </a:r>
          </a:p>
          <a:p>
            <a:endParaRPr lang="en-US" dirty="0"/>
          </a:p>
        </p:txBody>
      </p:sp>
      <p:sp>
        <p:nvSpPr>
          <p:cNvPr id="5" name="Slide Number Placeholder 4">
            <a:extLst>
              <a:ext uri="{FF2B5EF4-FFF2-40B4-BE49-F238E27FC236}">
                <a16:creationId xmlns:a16="http://schemas.microsoft.com/office/drawing/2014/main" id="{A915BC64-6AC5-A7BE-0281-C9832CBF4D7F}"/>
              </a:ext>
            </a:extLst>
          </p:cNvPr>
          <p:cNvSpPr>
            <a:spLocks noGrp="1"/>
          </p:cNvSpPr>
          <p:nvPr>
            <p:ph type="sldNum" sz="quarter" idx="12"/>
          </p:nvPr>
        </p:nvSpPr>
        <p:spPr/>
        <p:txBody>
          <a:bodyPr/>
          <a:lstStyle/>
          <a:p>
            <a:fld id="{CBD12358-51D2-46B3-9BDE-DF29528B9454}" type="slidenum">
              <a:rPr lang="en-US" smtClean="0"/>
              <a:t>5</a:t>
            </a:fld>
            <a:endParaRPr lang="en-US" dirty="0"/>
          </a:p>
        </p:txBody>
      </p:sp>
      <p:graphicFrame>
        <p:nvGraphicFramePr>
          <p:cNvPr id="7" name="Content Placeholder 6" descr="A timeline of the product launch">
            <a:extLst>
              <a:ext uri="{FF2B5EF4-FFF2-40B4-BE49-F238E27FC236}">
                <a16:creationId xmlns:a16="http://schemas.microsoft.com/office/drawing/2014/main" id="{801E9530-19BA-1C15-C49F-55660C5772B2}"/>
              </a:ext>
            </a:extLst>
          </p:cNvPr>
          <p:cNvGraphicFramePr>
            <a:graphicFrameLocks noGrp="1"/>
          </p:cNvGraphicFramePr>
          <p:nvPr>
            <p:ph idx="13"/>
            <p:extLst>
              <p:ext uri="{D42A27DB-BD31-4B8C-83A1-F6EECF244321}">
                <p14:modId xmlns:p14="http://schemas.microsoft.com/office/powerpoint/2010/main" val="1529783745"/>
              </p:ext>
            </p:extLst>
          </p:nvPr>
        </p:nvGraphicFramePr>
        <p:xfrm>
          <a:off x="4864100" y="1645920"/>
          <a:ext cx="6383338" cy="374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56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7C6F9-B646-5C7D-C75E-C0A52DC72116}"/>
              </a:ext>
            </a:extLst>
          </p:cNvPr>
          <p:cNvSpPr>
            <a:spLocks noGrp="1"/>
          </p:cNvSpPr>
          <p:nvPr>
            <p:ph type="title"/>
          </p:nvPr>
        </p:nvSpPr>
        <p:spPr>
          <a:xfrm>
            <a:off x="777240" y="365760"/>
            <a:ext cx="6291072" cy="2670048"/>
          </a:xfrm>
        </p:spPr>
        <p:txBody>
          <a:bodyPr/>
          <a:lstStyle/>
          <a:p>
            <a:r>
              <a:rPr lang="en-US" dirty="0"/>
              <a:t>Marketing strategies</a:t>
            </a:r>
          </a:p>
        </p:txBody>
      </p:sp>
      <p:sp>
        <p:nvSpPr>
          <p:cNvPr id="6" name="Content Placeholder 5">
            <a:extLst>
              <a:ext uri="{FF2B5EF4-FFF2-40B4-BE49-F238E27FC236}">
                <a16:creationId xmlns:a16="http://schemas.microsoft.com/office/drawing/2014/main" id="{0560E33F-C072-D53E-4C22-9772E6996B38}"/>
              </a:ext>
            </a:extLst>
          </p:cNvPr>
          <p:cNvSpPr>
            <a:spLocks noGrp="1"/>
          </p:cNvSpPr>
          <p:nvPr>
            <p:ph idx="1"/>
          </p:nvPr>
        </p:nvSpPr>
        <p:spPr>
          <a:xfrm>
            <a:off x="3036695" y="3346704"/>
            <a:ext cx="5469775" cy="2670048"/>
          </a:xfrm>
        </p:spPr>
        <p:txBody>
          <a:bodyPr>
            <a:normAutofit/>
          </a:bodyPr>
          <a:lstStyle/>
          <a:p>
            <a:r>
              <a:rPr lang="en-US" dirty="0"/>
              <a:t>Implement personalized engagement strategies</a:t>
            </a:r>
          </a:p>
          <a:p>
            <a:pPr>
              <a:buFont typeface="Courier New" panose="02070309020205020404" pitchFamily="49" charset="0"/>
              <a:buChar char="o"/>
            </a:pPr>
            <a:r>
              <a:rPr lang="en-US" dirty="0"/>
              <a:t>Tailor campaigns to resonate with specific demographics, fostering a sense of relevance and connection</a:t>
            </a:r>
          </a:p>
          <a:p>
            <a:r>
              <a:rPr lang="en-US" dirty="0"/>
              <a:t>Collaborate with influencers and thought leaders to amplify our brand message</a:t>
            </a:r>
          </a:p>
        </p:txBody>
      </p:sp>
      <p:pic>
        <p:nvPicPr>
          <p:cNvPr id="7" name="Picture Placeholder 6" descr="A close up of a weed on the beach">
            <a:extLst>
              <a:ext uri="{FF2B5EF4-FFF2-40B4-BE49-F238E27FC236}">
                <a16:creationId xmlns:a16="http://schemas.microsoft.com/office/drawing/2014/main" id="{445EDA40-7B1B-CCF2-633A-B6D50868BCB3}"/>
              </a:ext>
            </a:extLst>
          </p:cNvPr>
          <p:cNvPicPr>
            <a:picLocks noGrp="1" noChangeAspect="1"/>
          </p:cNvPicPr>
          <p:nvPr>
            <p:ph type="pic" sz="quarter" idx="13"/>
          </p:nvPr>
        </p:nvPicPr>
        <p:blipFill>
          <a:blip r:embed="rId2"/>
          <a:srcRect t="50" b="50"/>
          <a:stretch/>
        </p:blipFill>
        <p:spPr>
          <a:xfrm>
            <a:off x="7818120" y="950976"/>
            <a:ext cx="4050792" cy="4965192"/>
          </a:xfrm>
        </p:spPr>
      </p:pic>
      <p:sp>
        <p:nvSpPr>
          <p:cNvPr id="3" name="Slide Number Placeholder 2">
            <a:extLst>
              <a:ext uri="{FF2B5EF4-FFF2-40B4-BE49-F238E27FC236}">
                <a16:creationId xmlns:a16="http://schemas.microsoft.com/office/drawing/2014/main" id="{CBFCE61F-A4B1-C1BD-8937-C2A157D029E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234684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4E6D-ED41-3B9C-A04D-0DD72A5B0E24}"/>
              </a:ext>
            </a:extLst>
          </p:cNvPr>
          <p:cNvSpPr>
            <a:spLocks noGrp="1"/>
          </p:cNvSpPr>
          <p:nvPr>
            <p:ph type="title"/>
          </p:nvPr>
        </p:nvSpPr>
        <p:spPr>
          <a:xfrm>
            <a:off x="777240" y="365760"/>
            <a:ext cx="10890504" cy="1545336"/>
          </a:xfrm>
        </p:spPr>
        <p:txBody>
          <a:bodyPr/>
          <a:lstStyle/>
          <a:p>
            <a:r>
              <a:rPr lang="en-US" dirty="0"/>
              <a:t>Quarterly targets</a:t>
            </a:r>
          </a:p>
        </p:txBody>
      </p:sp>
      <p:sp>
        <p:nvSpPr>
          <p:cNvPr id="5" name="Content Placeholder 4">
            <a:extLst>
              <a:ext uri="{FF2B5EF4-FFF2-40B4-BE49-F238E27FC236}">
                <a16:creationId xmlns:a16="http://schemas.microsoft.com/office/drawing/2014/main" id="{94B2A761-53FB-6C7B-DA9E-26D46207B5BE}"/>
              </a:ext>
            </a:extLst>
          </p:cNvPr>
          <p:cNvSpPr>
            <a:spLocks noGrp="1"/>
          </p:cNvSpPr>
          <p:nvPr>
            <p:ph idx="1"/>
          </p:nvPr>
        </p:nvSpPr>
        <p:spPr>
          <a:xfrm>
            <a:off x="777240" y="2093976"/>
            <a:ext cx="2880360" cy="3776472"/>
          </a:xfrm>
        </p:spPr>
        <p:txBody>
          <a:bodyPr/>
          <a:lstStyle/>
          <a:p>
            <a:r>
              <a:rPr lang="en-US" dirty="0"/>
              <a:t>Market expansion</a:t>
            </a:r>
          </a:p>
          <a:p>
            <a:r>
              <a:rPr lang="en-US" dirty="0"/>
              <a:t>Product innovation</a:t>
            </a:r>
          </a:p>
          <a:p>
            <a:r>
              <a:rPr lang="en-US" dirty="0"/>
              <a:t>Customer retention</a:t>
            </a:r>
          </a:p>
          <a:p>
            <a:pPr marL="0" indent="0">
              <a:buNone/>
            </a:pPr>
            <a:endParaRPr lang="en-US" dirty="0"/>
          </a:p>
          <a:p>
            <a:pPr marL="0" indent="0">
              <a:buNone/>
            </a:pPr>
            <a:endParaRPr lang="en-US" dirty="0"/>
          </a:p>
          <a:p>
            <a:r>
              <a:rPr lang="en-US" dirty="0"/>
              <a:t>Operational efficiency</a:t>
            </a:r>
          </a:p>
          <a:p>
            <a:endParaRPr lang="en-US" dirty="0"/>
          </a:p>
        </p:txBody>
      </p:sp>
      <p:graphicFrame>
        <p:nvGraphicFramePr>
          <p:cNvPr id="7" name="Table Placeholder 2">
            <a:extLst>
              <a:ext uri="{FF2B5EF4-FFF2-40B4-BE49-F238E27FC236}">
                <a16:creationId xmlns:a16="http://schemas.microsoft.com/office/drawing/2014/main" id="{FF220D15-C864-12C9-055A-DB44DD16F45E}"/>
              </a:ext>
            </a:extLst>
          </p:cNvPr>
          <p:cNvGraphicFramePr>
            <a:graphicFrameLocks noGrp="1"/>
          </p:cNvGraphicFramePr>
          <p:nvPr>
            <p:ph idx="13"/>
            <p:extLst>
              <p:ext uri="{D42A27DB-BD31-4B8C-83A1-F6EECF244321}">
                <p14:modId xmlns:p14="http://schemas.microsoft.com/office/powerpoint/2010/main" val="2101031993"/>
              </p:ext>
            </p:extLst>
          </p:nvPr>
        </p:nvGraphicFramePr>
        <p:xfrm>
          <a:off x="4260850" y="2093913"/>
          <a:ext cx="6968359" cy="4016470"/>
        </p:xfrm>
        <a:graphic>
          <a:graphicData uri="http://schemas.openxmlformats.org/drawingml/2006/table">
            <a:tbl>
              <a:tblPr firstRow="1" bandRow="1">
                <a:tableStyleId>{17292A2E-F333-43FB-9621-5CBBE7FDCDCB}</a:tableStyleId>
              </a:tblPr>
              <a:tblGrid>
                <a:gridCol w="1756953">
                  <a:extLst>
                    <a:ext uri="{9D8B030D-6E8A-4147-A177-3AD203B41FA5}">
                      <a16:colId xmlns:a16="http://schemas.microsoft.com/office/drawing/2014/main" val="30750867"/>
                    </a:ext>
                  </a:extLst>
                </a:gridCol>
                <a:gridCol w="1745062">
                  <a:extLst>
                    <a:ext uri="{9D8B030D-6E8A-4147-A177-3AD203B41FA5}">
                      <a16:colId xmlns:a16="http://schemas.microsoft.com/office/drawing/2014/main" val="1038941322"/>
                    </a:ext>
                  </a:extLst>
                </a:gridCol>
                <a:gridCol w="1733172">
                  <a:extLst>
                    <a:ext uri="{9D8B030D-6E8A-4147-A177-3AD203B41FA5}">
                      <a16:colId xmlns:a16="http://schemas.microsoft.com/office/drawing/2014/main" val="529645500"/>
                    </a:ext>
                  </a:extLst>
                </a:gridCol>
                <a:gridCol w="1733172">
                  <a:extLst>
                    <a:ext uri="{9D8B030D-6E8A-4147-A177-3AD203B41FA5}">
                      <a16:colId xmlns:a16="http://schemas.microsoft.com/office/drawing/2014/main" val="3469610457"/>
                    </a:ext>
                  </a:extLst>
                </a:gridCol>
              </a:tblGrid>
              <a:tr h="803294">
                <a:tc>
                  <a:txBody>
                    <a:bodyPr/>
                    <a:lstStyle/>
                    <a:p>
                      <a:pPr algn="ctr"/>
                      <a:r>
                        <a:rPr lang="en-US" dirty="0"/>
                        <a:t>Quarter</a:t>
                      </a:r>
                    </a:p>
                  </a:txBody>
                  <a:tcPr anchor="ctr"/>
                </a:tc>
                <a:tc>
                  <a:txBody>
                    <a:bodyPr/>
                    <a:lstStyle/>
                    <a:p>
                      <a:pPr algn="l"/>
                      <a:r>
                        <a:rPr lang="en-US" dirty="0"/>
                        <a:t>Revenue growth (%)</a:t>
                      </a:r>
                    </a:p>
                  </a:txBody>
                  <a:tcPr anchor="ctr"/>
                </a:tc>
                <a:tc>
                  <a:txBody>
                    <a:bodyPr/>
                    <a:lstStyle/>
                    <a:p>
                      <a:pPr algn="ctr"/>
                      <a:r>
                        <a:rPr lang="en-US" dirty="0"/>
                        <a:t>Market share increase (%)</a:t>
                      </a:r>
                    </a:p>
                  </a:txBody>
                  <a:tcPr anchor="ctr"/>
                </a:tc>
                <a:tc>
                  <a:txBody>
                    <a:bodyPr/>
                    <a:lstStyle/>
                    <a:p>
                      <a:pPr algn="ctr"/>
                      <a:r>
                        <a:rPr lang="en-US" dirty="0"/>
                        <a:t>Customer acquisition</a:t>
                      </a:r>
                    </a:p>
                  </a:txBody>
                  <a:tcPr anchor="ctr"/>
                </a:tc>
                <a:extLst>
                  <a:ext uri="{0D108BD9-81ED-4DB2-BD59-A6C34878D82A}">
                    <a16:rowId xmlns:a16="http://schemas.microsoft.com/office/drawing/2014/main" val="4251432886"/>
                  </a:ext>
                </a:extLst>
              </a:tr>
              <a:tr h="803294">
                <a:tc>
                  <a:txBody>
                    <a:bodyPr/>
                    <a:lstStyle/>
                    <a:p>
                      <a:pPr algn="ctr"/>
                      <a:r>
                        <a:rPr lang="en-US" dirty="0"/>
                        <a:t>Q1</a:t>
                      </a:r>
                    </a:p>
                  </a:txBody>
                  <a:tcPr anchor="ctr"/>
                </a:tc>
                <a:tc>
                  <a:txBody>
                    <a:bodyPr/>
                    <a:lstStyle/>
                    <a:p>
                      <a:pPr algn="l"/>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803294">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803294">
                <a:tc>
                  <a:txBody>
                    <a:bodyPr/>
                    <a:lstStyle/>
                    <a:p>
                      <a:pPr algn="ctr"/>
                      <a:r>
                        <a:rPr lang="en-US" dirty="0"/>
                        <a:t>Q3</a:t>
                      </a:r>
                    </a:p>
                  </a:txBody>
                  <a:tcPr anchor="ctr"/>
                </a:tc>
                <a:tc>
                  <a:txBody>
                    <a:bodyPr/>
                    <a:lstStyle/>
                    <a:p>
                      <a:pPr algn="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803294">
                <a:tc>
                  <a:txBody>
                    <a:bodyPr/>
                    <a:lstStyle/>
                    <a:p>
                      <a:pPr algn="ctr"/>
                      <a:r>
                        <a:rPr lang="en-US" dirty="0"/>
                        <a:t>Q4</a:t>
                      </a:r>
                    </a:p>
                  </a:txBody>
                  <a:tcPr anchor="ctr"/>
                </a:tc>
                <a:tc>
                  <a:txBody>
                    <a:bodyPr/>
                    <a:lstStyle/>
                    <a:p>
                      <a:pPr algn="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
        <p:nvSpPr>
          <p:cNvPr id="3" name="Slide Number Placeholder 2">
            <a:extLst>
              <a:ext uri="{FF2B5EF4-FFF2-40B4-BE49-F238E27FC236}">
                <a16:creationId xmlns:a16="http://schemas.microsoft.com/office/drawing/2014/main" id="{F1210C35-A628-0DFD-9B82-B9D92A99CCA0}"/>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115537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167B-5A2E-FCAC-1623-F839F32BD90C}"/>
              </a:ext>
            </a:extLst>
          </p:cNvPr>
          <p:cNvSpPr>
            <a:spLocks noGrp="1"/>
          </p:cNvSpPr>
          <p:nvPr>
            <p:ph type="title"/>
          </p:nvPr>
        </p:nvSpPr>
        <p:spPr>
          <a:xfrm>
            <a:off x="777240" y="365760"/>
            <a:ext cx="10890504" cy="1545336"/>
          </a:xfrm>
        </p:spPr>
        <p:txBody>
          <a:bodyPr/>
          <a:lstStyle/>
          <a:p>
            <a:r>
              <a:rPr lang="en-US" dirty="0"/>
              <a:t>Financial snapshot</a:t>
            </a:r>
          </a:p>
        </p:txBody>
      </p:sp>
      <p:graphicFrame>
        <p:nvGraphicFramePr>
          <p:cNvPr id="6" name="Table Placeholder 3">
            <a:extLst>
              <a:ext uri="{FF2B5EF4-FFF2-40B4-BE49-F238E27FC236}">
                <a16:creationId xmlns:a16="http://schemas.microsoft.com/office/drawing/2014/main" id="{CE74907B-84BC-35FC-8560-C602C8F63567}"/>
              </a:ext>
            </a:extLst>
          </p:cNvPr>
          <p:cNvGraphicFramePr>
            <a:graphicFrameLocks noGrp="1"/>
          </p:cNvGraphicFramePr>
          <p:nvPr>
            <p:ph idx="13"/>
            <p:extLst>
              <p:ext uri="{D42A27DB-BD31-4B8C-83A1-F6EECF244321}">
                <p14:modId xmlns:p14="http://schemas.microsoft.com/office/powerpoint/2010/main" val="4116086917"/>
              </p:ext>
            </p:extLst>
          </p:nvPr>
        </p:nvGraphicFramePr>
        <p:xfrm>
          <a:off x="804863" y="2093913"/>
          <a:ext cx="10470930" cy="4248145"/>
        </p:xfrm>
        <a:graphic>
          <a:graphicData uri="http://schemas.openxmlformats.org/drawingml/2006/table">
            <a:tbl>
              <a:tblPr firstRow="1" bandRow="1">
                <a:tableStyleId>{17292A2E-F333-43FB-9621-5CBBE7FDCDCB}</a:tableStyleId>
              </a:tblPr>
              <a:tblGrid>
                <a:gridCol w="2743257">
                  <a:extLst>
                    <a:ext uri="{9D8B030D-6E8A-4147-A177-3AD203B41FA5}">
                      <a16:colId xmlns:a16="http://schemas.microsoft.com/office/drawing/2014/main" val="130956065"/>
                    </a:ext>
                  </a:extLst>
                </a:gridCol>
                <a:gridCol w="2377295">
                  <a:extLst>
                    <a:ext uri="{9D8B030D-6E8A-4147-A177-3AD203B41FA5}">
                      <a16:colId xmlns:a16="http://schemas.microsoft.com/office/drawing/2014/main" val="2749965458"/>
                    </a:ext>
                  </a:extLst>
                </a:gridCol>
                <a:gridCol w="2775463">
                  <a:extLst>
                    <a:ext uri="{9D8B030D-6E8A-4147-A177-3AD203B41FA5}">
                      <a16:colId xmlns:a16="http://schemas.microsoft.com/office/drawing/2014/main" val="2116711163"/>
                    </a:ext>
                  </a:extLst>
                </a:gridCol>
                <a:gridCol w="2574915">
                  <a:extLst>
                    <a:ext uri="{9D8B030D-6E8A-4147-A177-3AD203B41FA5}">
                      <a16:colId xmlns:a16="http://schemas.microsoft.com/office/drawing/2014/main" val="1186885001"/>
                    </a:ext>
                  </a:extLst>
                </a:gridCol>
              </a:tblGrid>
              <a:tr h="666749">
                <a:tc>
                  <a:txBody>
                    <a:bodyPr/>
                    <a:lstStyle/>
                    <a:p>
                      <a:pPr marL="274320" algn="ctr"/>
                      <a:r>
                        <a:rPr lang="en-US" dirty="0"/>
                        <a:t>Metric</a:t>
                      </a:r>
                    </a:p>
                  </a:txBody>
                  <a:tcPr anchor="ctr"/>
                </a:tc>
                <a:tc>
                  <a:txBody>
                    <a:bodyPr/>
                    <a:lstStyle/>
                    <a:p>
                      <a:pPr algn="ctr"/>
                      <a:r>
                        <a:rPr lang="en-US" dirty="0"/>
                        <a:t>Current value</a:t>
                      </a:r>
                    </a:p>
                  </a:txBody>
                  <a:tcPr anchor="ctr"/>
                </a:tc>
                <a:tc>
                  <a:txBody>
                    <a:bodyPr/>
                    <a:lstStyle/>
                    <a:p>
                      <a:pPr algn="ctr"/>
                      <a:r>
                        <a:rPr lang="en-US" dirty="0"/>
                        <a:t>Previous quarter</a:t>
                      </a:r>
                    </a:p>
                  </a:txBody>
                  <a:tcPr anchor="ctr"/>
                </a:tc>
                <a:tc>
                  <a:txBody>
                    <a:bodyPr/>
                    <a:lstStyle/>
                    <a:p>
                      <a:pPr algn="ctr"/>
                      <a:r>
                        <a:rPr lang="en-US" dirty="0"/>
                        <a:t>Change (%)</a:t>
                      </a:r>
                    </a:p>
                  </a:txBody>
                  <a:tcPr anchor="ctr"/>
                </a:tc>
                <a:extLst>
                  <a:ext uri="{0D108BD9-81ED-4DB2-BD59-A6C34878D82A}">
                    <a16:rowId xmlns:a16="http://schemas.microsoft.com/office/drawing/2014/main" val="3741017008"/>
                  </a:ext>
                </a:extLst>
              </a:tr>
              <a:tr h="666749">
                <a:tc>
                  <a:txBody>
                    <a:bodyPr/>
                    <a:lstStyle/>
                    <a:p>
                      <a:pPr marL="274320" algn="ctr"/>
                      <a:r>
                        <a:rPr lang="en-US" dirty="0"/>
                        <a:t>Revenue</a:t>
                      </a:r>
                    </a:p>
                  </a:txBody>
                  <a:tcPr anchor="ctr"/>
                </a:tc>
                <a:tc>
                  <a:txBody>
                    <a:bodyPr/>
                    <a:lstStyle/>
                    <a:p>
                      <a:pPr algn="ctr">
                        <a:spcAft>
                          <a:spcPts val="600"/>
                        </a:spcAft>
                      </a:pPr>
                      <a:r>
                        <a:rPr lang="en-US" dirty="0"/>
                        <a:t>$2,500,000</a:t>
                      </a:r>
                    </a:p>
                  </a:txBody>
                  <a:tcPr anchor="ctr"/>
                </a:tc>
                <a:tc>
                  <a:txBody>
                    <a:bodyPr/>
                    <a:lstStyle/>
                    <a:p>
                      <a:pPr algn="ctr">
                        <a:spcAft>
                          <a:spcPts val="600"/>
                        </a:spcAft>
                      </a:pP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666749">
                <a:tc>
                  <a:txBody>
                    <a:bodyPr/>
                    <a:lstStyle/>
                    <a:p>
                      <a:pPr marL="274320" algn="ctr"/>
                      <a:r>
                        <a:rPr lang="en-US" dirty="0"/>
                        <a:t>Operating expenses</a:t>
                      </a:r>
                    </a:p>
                  </a:txBody>
                  <a:tcPr anchor="ctr"/>
                </a:tc>
                <a:tc>
                  <a:txBody>
                    <a:bodyPr/>
                    <a:lstStyle/>
                    <a:p>
                      <a:pPr algn="ctr">
                        <a:spcAft>
                          <a:spcPts val="600"/>
                        </a:spcAft>
                      </a:pPr>
                      <a:r>
                        <a:rPr lang="en-US" dirty="0"/>
                        <a:t>$1,200,000</a:t>
                      </a:r>
                    </a:p>
                  </a:txBody>
                  <a:tcPr anchor="ctr"/>
                </a:tc>
                <a:tc>
                  <a:txBody>
                    <a:bodyPr/>
                    <a:lstStyle/>
                    <a:p>
                      <a:pPr algn="ctr">
                        <a:spcAft>
                          <a:spcPts val="600"/>
                        </a:spcAft>
                      </a:pP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666749">
                <a:tc>
                  <a:txBody>
                    <a:bodyPr/>
                    <a:lstStyle/>
                    <a:p>
                      <a:pPr marL="274320" algn="ctr"/>
                      <a:r>
                        <a:rPr lang="en-US" dirty="0"/>
                        <a:t>Net profit</a:t>
                      </a:r>
                    </a:p>
                  </a:txBody>
                  <a:tcPr anchor="ctr"/>
                </a:tc>
                <a:tc>
                  <a:txBody>
                    <a:bodyPr/>
                    <a:lstStyle/>
                    <a:p>
                      <a:pPr algn="ctr">
                        <a:spcAft>
                          <a:spcPts val="600"/>
                        </a:spcAft>
                      </a:pPr>
                      <a:r>
                        <a:rPr lang="en-US" dirty="0"/>
                        <a:t>$1,000,000</a:t>
                      </a:r>
                    </a:p>
                  </a:txBody>
                  <a:tcPr anchor="ctr"/>
                </a:tc>
                <a:tc>
                  <a:txBody>
                    <a:bodyPr/>
                    <a:lstStyle/>
                    <a:p>
                      <a:pPr algn="ctr">
                        <a:spcAft>
                          <a:spcPts val="600"/>
                        </a:spcAft>
                      </a:pPr>
                      <a:r>
                        <a:rPr lang="en-US" dirty="0"/>
                        <a:t>$800,000	</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666749">
                <a:tc>
                  <a:txBody>
                    <a:bodyPr/>
                    <a:lstStyle/>
                    <a:p>
                      <a:pPr marL="274320" algn="ctr"/>
                      <a:r>
                        <a:rPr lang="en-US" dirty="0"/>
                        <a:t>Operating margin</a:t>
                      </a:r>
                    </a:p>
                  </a:txBody>
                  <a:tcPr anchor="ctr"/>
                </a:tc>
                <a:tc>
                  <a:txBody>
                    <a:bodyPr/>
                    <a:lstStyle/>
                    <a:p>
                      <a:pPr algn="ctr">
                        <a:spcAft>
                          <a:spcPts val="600"/>
                        </a:spcAft>
                      </a:pPr>
                      <a:r>
                        <a:rPr lang="en-US" dirty="0"/>
                        <a:t>40%</a:t>
                      </a:r>
                    </a:p>
                  </a:txBody>
                  <a:tcPr anchor="ctr"/>
                </a:tc>
                <a:tc>
                  <a:txBody>
                    <a:bodyPr/>
                    <a:lstStyle/>
                    <a:p>
                      <a:pPr algn="ctr">
                        <a:spcAft>
                          <a:spcPts val="600"/>
                        </a:spcAft>
                      </a:pP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666749">
                <a:tc>
                  <a:txBody>
                    <a:bodyPr/>
                    <a:lstStyle/>
                    <a:p>
                      <a:pPr marL="274320" algn="ctr"/>
                      <a:r>
                        <a:rPr lang="en-US" dirty="0"/>
                        <a:t>Cash reserves</a:t>
                      </a:r>
                    </a:p>
                  </a:txBody>
                  <a:tcPr anchor="ctr"/>
                </a:tc>
                <a:tc>
                  <a:txBody>
                    <a:bodyPr/>
                    <a:lstStyle/>
                    <a:p>
                      <a:pPr algn="ctr">
                        <a:spcAft>
                          <a:spcPts val="600"/>
                        </a:spcAft>
                      </a:pPr>
                      <a:r>
                        <a:rPr lang="en-US" dirty="0"/>
                        <a:t>$5,000,000</a:t>
                      </a:r>
                    </a:p>
                  </a:txBody>
                  <a:tcPr anchor="ctr"/>
                </a:tc>
                <a:tc>
                  <a:txBody>
                    <a:bodyPr/>
                    <a:lstStyle/>
                    <a:p>
                      <a:pPr algn="ctr">
                        <a:spcAft>
                          <a:spcPts val="600"/>
                        </a:spcAft>
                      </a:pPr>
                      <a:r>
                        <a:rPr lang="en-US" dirty="0"/>
                        <a:t>$4,500,000</a:t>
                      </a:r>
                    </a:p>
                  </a:txBody>
                  <a:tcPr anchor="ctr"/>
                </a:tc>
                <a:tc>
                  <a:txBody>
                    <a:bodyPr/>
                    <a:lstStyle/>
                    <a:p>
                      <a:pPr algn="ctr"/>
                      <a:r>
                        <a:rPr lang="en-US" dirty="0"/>
                        <a:t>+3.333333333333333333333333333333333333%</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E72D1435-9E6A-5F3A-C02E-7ABBE33226FF}"/>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255107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1B0D7-DAD1-8AD2-F7B4-83A6863C81F5}"/>
              </a:ext>
            </a:extLst>
          </p:cNvPr>
          <p:cNvSpPr>
            <a:spLocks noGrp="1"/>
          </p:cNvSpPr>
          <p:nvPr>
            <p:ph type="title"/>
          </p:nvPr>
        </p:nvSpPr>
        <p:spPr>
          <a:xfrm>
            <a:off x="777240" y="365760"/>
            <a:ext cx="10890504" cy="1545336"/>
          </a:xfrm>
        </p:spPr>
        <p:txBody>
          <a:bodyPr/>
          <a:lstStyle/>
          <a:p>
            <a:r>
              <a:rPr lang="en-US" dirty="0"/>
              <a:t>Future initiatives </a:t>
            </a:r>
          </a:p>
        </p:txBody>
      </p:sp>
      <p:sp>
        <p:nvSpPr>
          <p:cNvPr id="5" name="Content Placeholder 4">
            <a:extLst>
              <a:ext uri="{FF2B5EF4-FFF2-40B4-BE49-F238E27FC236}">
                <a16:creationId xmlns:a16="http://schemas.microsoft.com/office/drawing/2014/main" id="{E17D3A0F-8DE2-B626-823A-0F9F18E331A5}"/>
              </a:ext>
            </a:extLst>
          </p:cNvPr>
          <p:cNvSpPr>
            <a:spLocks noGrp="1"/>
          </p:cNvSpPr>
          <p:nvPr>
            <p:ph idx="1"/>
          </p:nvPr>
        </p:nvSpPr>
        <p:spPr>
          <a:xfrm>
            <a:off x="777240" y="2093976"/>
            <a:ext cx="6995160" cy="4262374"/>
          </a:xfrm>
        </p:spPr>
        <p:txBody>
          <a:bodyPr wrap="none">
            <a:normAutofit/>
          </a:bodyPr>
          <a:lstStyle/>
          <a:p>
            <a:r>
              <a:rPr lang="en-US" b="1" dirty="0"/>
              <a:t>Product enhancement</a:t>
            </a:r>
            <a:r>
              <a:rPr lang="en-US" dirty="0"/>
              <a:t>. Introduce regular updates and features </a:t>
            </a:r>
          </a:p>
          <a:p>
            <a:pPr marL="0" indent="0">
              <a:buNone/>
            </a:pPr>
            <a:r>
              <a:rPr lang="en-US" dirty="0"/>
              <a:t>to enhance product offerings.</a:t>
            </a:r>
          </a:p>
          <a:p>
            <a:r>
              <a:rPr lang="en-US" b="1" dirty="0"/>
              <a:t>Technology integration</a:t>
            </a:r>
            <a:r>
              <a:rPr lang="en-US" dirty="0"/>
              <a:t>. Explore emerging technologies for potential </a:t>
            </a:r>
          </a:p>
          <a:p>
            <a:pPr marL="0" indent="0">
              <a:buNone/>
            </a:pPr>
            <a:r>
              <a:rPr lang="en-US" dirty="0"/>
              <a:t>integration into our operations.</a:t>
            </a:r>
          </a:p>
          <a:p>
            <a:r>
              <a:rPr lang="en-US" b="1" dirty="0"/>
              <a:t>Collaborative partnerships</a:t>
            </a:r>
            <a:r>
              <a:rPr lang="en-US" dirty="0"/>
              <a:t>. Foster collaborations with tech innovators </a:t>
            </a:r>
          </a:p>
          <a:p>
            <a:pPr marL="0" indent="0">
              <a:buNone/>
            </a:pPr>
            <a:r>
              <a:rPr lang="en-US" dirty="0"/>
              <a:t>and industry leaders to drive innovation.</a:t>
            </a:r>
          </a:p>
          <a:p>
            <a:endParaRPr lang="en-US" dirty="0"/>
          </a:p>
          <a:p>
            <a:endParaRPr lang="en-US" dirty="0"/>
          </a:p>
        </p:txBody>
      </p:sp>
      <p:sp>
        <p:nvSpPr>
          <p:cNvPr id="3" name="Slide Number Placeholder 2">
            <a:extLst>
              <a:ext uri="{FF2B5EF4-FFF2-40B4-BE49-F238E27FC236}">
                <a16:creationId xmlns:a16="http://schemas.microsoft.com/office/drawing/2014/main" id="{F785354A-49B3-6FB4-DAF4-06FC9566C839}"/>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9</a:t>
            </a:fld>
            <a:endParaRPr lang="en-US" dirty="0"/>
          </a:p>
        </p:txBody>
      </p:sp>
      <p:graphicFrame>
        <p:nvGraphicFramePr>
          <p:cNvPr id="2" name="Chart 1">
            <a:extLst>
              <a:ext uri="{FF2B5EF4-FFF2-40B4-BE49-F238E27FC236}">
                <a16:creationId xmlns:a16="http://schemas.microsoft.com/office/drawing/2014/main" id="{2FB8C649-34A4-7232-EB70-35E38D43C247}"/>
              </a:ext>
            </a:extLst>
          </p:cNvPr>
          <p:cNvGraphicFramePr/>
          <p:nvPr>
            <p:extLst>
              <p:ext uri="{D42A27DB-BD31-4B8C-83A1-F6EECF244321}">
                <p14:modId xmlns:p14="http://schemas.microsoft.com/office/powerpoint/2010/main" val="1707394023"/>
              </p:ext>
            </p:extLst>
          </p:nvPr>
        </p:nvGraphicFramePr>
        <p:xfrm>
          <a:off x="8985250" y="2024328"/>
          <a:ext cx="2743200" cy="6205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8503895"/>
      </p:ext>
    </p:extLst>
  </p:cSld>
  <p:clrMapOvr>
    <a:masterClrMapping/>
  </p:clrMapOvr>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2.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254</Words>
  <Application>Microsoft Macintosh PowerPoint</Application>
  <PresentationFormat>Widescreen</PresentationFormat>
  <Paragraphs>100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Segoe UI Light</vt:lpstr>
      <vt:lpstr>Custom</vt:lpstr>
      <vt:lpstr>Coastal      Marketin presentation</vt:lpstr>
      <vt:lpstr>Agenda</vt:lpstr>
      <vt:lpstr>STRATEGIES FOR GROWTH</vt:lpstr>
      <vt:lpstr>MARKET EXPANSION</vt:lpstr>
      <vt:lpstr>Dynamic delivery</vt:lpstr>
      <vt:lpstr>Marketing strategies</vt:lpstr>
      <vt:lpstr>Quarterly targets</vt:lpstr>
      <vt:lpstr>Financial snapshot</vt:lpstr>
      <vt:lpstr>Future initiatives </vt:lpstr>
      <vt:lpstr>THANK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cp:revision>
  <dcterms:created xsi:type="dcterms:W3CDTF">2021-05-30T14:58:49Z</dcterms:created>
  <dcterms:modified xsi:type="dcterms:W3CDTF">2024-10-05T15:07:46Z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